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10/23/2021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23.10.2021.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542eef83-5a12-4e89-86cd-f5486e7d101b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2</a:t>
            </a:r>
            <a:r>
              <a:rPr lang="en-US" sz="2800" dirty="0"/>
              <a:t>: </a:t>
            </a:r>
            <a:r>
              <a:rPr lang="hr-HR" sz="2800" dirty="0" err="1"/>
              <a:t>Lesson</a:t>
            </a:r>
            <a:r>
              <a:rPr lang="hr-HR" sz="2800" dirty="0"/>
              <a:t> 1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/>
              <a:t>You rang, </a:t>
            </a:r>
            <a:r>
              <a:rPr lang="hr-HR" sz="2800" dirty="0" err="1"/>
              <a:t>M’Lord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naučiti nove riječi i izraze vezane uz život u viktorijanskoj Engleskoj.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CC6E42-B804-4932-8141-A0ECF6AA3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5311" y="543945"/>
            <a:ext cx="2999913" cy="4351338"/>
          </a:xfrm>
        </p:spPr>
        <p:txBody>
          <a:bodyPr>
            <a:normAutofit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Match</a:t>
            </a:r>
            <a:r>
              <a:rPr lang="hr-HR" dirty="0"/>
              <a:t>. </a:t>
            </a:r>
            <a:r>
              <a:rPr lang="hr-HR" i="1" dirty="0"/>
              <a:t>Poveži. </a:t>
            </a:r>
          </a:p>
          <a:p>
            <a:r>
              <a:rPr lang="hr-HR" i="1" dirty="0" err="1"/>
              <a:t>Task</a:t>
            </a:r>
            <a:r>
              <a:rPr lang="hr-HR" i="1" dirty="0"/>
              <a:t> 6: </a:t>
            </a:r>
            <a:r>
              <a:rPr lang="hr-HR" i="1" dirty="0" err="1"/>
              <a:t>Write</a:t>
            </a:r>
            <a:r>
              <a:rPr lang="hr-HR" i="1" dirty="0"/>
              <a:t> </a:t>
            </a:r>
            <a:r>
              <a:rPr lang="hr-HR" i="1" dirty="0" err="1"/>
              <a:t>the</a:t>
            </a:r>
            <a:r>
              <a:rPr lang="hr-HR" i="1" dirty="0"/>
              <a:t> </a:t>
            </a:r>
            <a:r>
              <a:rPr lang="hr-HR" i="1" dirty="0" err="1"/>
              <a:t>names</a:t>
            </a:r>
            <a:r>
              <a:rPr lang="hr-HR" i="1" dirty="0"/>
              <a:t> </a:t>
            </a:r>
            <a:r>
              <a:rPr lang="hr-HR" i="1" dirty="0" err="1"/>
              <a:t>of</a:t>
            </a:r>
            <a:r>
              <a:rPr lang="hr-HR" i="1" dirty="0"/>
              <a:t> </a:t>
            </a:r>
            <a:r>
              <a:rPr lang="hr-HR" i="1" dirty="0" err="1"/>
              <a:t>the</a:t>
            </a:r>
            <a:r>
              <a:rPr lang="hr-HR" i="1" dirty="0"/>
              <a:t> </a:t>
            </a:r>
            <a:r>
              <a:rPr lang="hr-HR" i="1" dirty="0" err="1"/>
              <a:t>historical</a:t>
            </a:r>
            <a:r>
              <a:rPr lang="hr-HR" i="1" dirty="0"/>
              <a:t> </a:t>
            </a:r>
            <a:r>
              <a:rPr lang="hr-HR" i="1" dirty="0" err="1"/>
              <a:t>periods</a:t>
            </a:r>
            <a:r>
              <a:rPr lang="hr-HR" i="1" dirty="0"/>
              <a:t>. Dopuni nazive povijesnih događaja i perioda. Upotrijebi Internet.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A9A7EB-DDA7-4C32-B78D-8857A1FAC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66" y="477710"/>
            <a:ext cx="6603584" cy="295129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2664B5-32FC-48CC-9382-1AC79852C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531" y="3682567"/>
            <a:ext cx="6757721" cy="262945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E4C276-3148-4408-905A-C839B123CA43}"/>
              </a:ext>
            </a:extLst>
          </p:cNvPr>
          <p:cNvSpPr txBox="1"/>
          <p:nvPr/>
        </p:nvSpPr>
        <p:spPr>
          <a:xfrm>
            <a:off x="2317072" y="612559"/>
            <a:ext cx="257452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CC355C-7890-4650-98E3-0E0AC7810F46}"/>
              </a:ext>
            </a:extLst>
          </p:cNvPr>
          <p:cNvSpPr txBox="1"/>
          <p:nvPr/>
        </p:nvSpPr>
        <p:spPr>
          <a:xfrm>
            <a:off x="2317072" y="1294385"/>
            <a:ext cx="257452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0813FB-DDF6-448A-B253-C5775FD32121}"/>
              </a:ext>
            </a:extLst>
          </p:cNvPr>
          <p:cNvSpPr txBox="1"/>
          <p:nvPr/>
        </p:nvSpPr>
        <p:spPr>
          <a:xfrm>
            <a:off x="2317072" y="1728789"/>
            <a:ext cx="257452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5AB639-E021-4827-8809-7811AA6FCB93}"/>
              </a:ext>
            </a:extLst>
          </p:cNvPr>
          <p:cNvSpPr txBox="1"/>
          <p:nvPr/>
        </p:nvSpPr>
        <p:spPr>
          <a:xfrm>
            <a:off x="2337787" y="2163192"/>
            <a:ext cx="257452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20F84-572A-4C5A-86EC-095AE608640B}"/>
              </a:ext>
            </a:extLst>
          </p:cNvPr>
          <p:cNvSpPr txBox="1"/>
          <p:nvPr/>
        </p:nvSpPr>
        <p:spPr>
          <a:xfrm>
            <a:off x="2317072" y="2633709"/>
            <a:ext cx="257452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98EE2-A6CE-46EB-A94F-42E2ED52AF8C}"/>
              </a:ext>
            </a:extLst>
          </p:cNvPr>
          <p:cNvSpPr txBox="1"/>
          <p:nvPr/>
        </p:nvSpPr>
        <p:spPr>
          <a:xfrm>
            <a:off x="3151573" y="4746470"/>
            <a:ext cx="1766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t     o      e          g    e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58FC67-8191-4CCB-AEB8-BBA75AED9340}"/>
              </a:ext>
            </a:extLst>
          </p:cNvPr>
          <p:cNvSpPr txBox="1"/>
          <p:nvPr/>
        </p:nvSpPr>
        <p:spPr>
          <a:xfrm>
            <a:off x="3151572" y="5000037"/>
            <a:ext cx="25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n    c     e   n   t             r   e   </a:t>
            </a:r>
            <a:r>
              <a:rPr lang="hr-HR" sz="1400" i="1" dirty="0" err="1">
                <a:solidFill>
                  <a:srgbClr val="FF0000"/>
                </a:solidFill>
              </a:rPr>
              <a:t>e</a:t>
            </a:r>
            <a:r>
              <a:rPr lang="hr-HR" sz="1400" i="1" dirty="0">
                <a:solidFill>
                  <a:srgbClr val="FF0000"/>
                </a:solidFill>
              </a:rPr>
              <a:t>      </a:t>
            </a:r>
            <a:r>
              <a:rPr lang="hr-HR" sz="1400" i="1" dirty="0" err="1">
                <a:solidFill>
                  <a:srgbClr val="FF0000"/>
                </a:solidFill>
              </a:rPr>
              <a:t>e</a:t>
            </a:r>
            <a:r>
              <a:rPr lang="hr-HR" sz="1400" i="1" dirty="0">
                <a:solidFill>
                  <a:srgbClr val="FF0000"/>
                </a:solidFill>
              </a:rPr>
              <a:t>        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C7676D-9D00-4DC3-AA60-2B58507EEC71}"/>
              </a:ext>
            </a:extLst>
          </p:cNvPr>
          <p:cNvSpPr txBox="1"/>
          <p:nvPr/>
        </p:nvSpPr>
        <p:spPr>
          <a:xfrm>
            <a:off x="3202811" y="5248573"/>
            <a:ext cx="2248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 o      a   n         m   p    r   e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E9A3B5-995B-46BD-80AF-2A6238C76DB5}"/>
              </a:ext>
            </a:extLst>
          </p:cNvPr>
          <p:cNvSpPr txBox="1"/>
          <p:nvPr/>
        </p:nvSpPr>
        <p:spPr>
          <a:xfrm>
            <a:off x="3007502" y="5472520"/>
            <a:ext cx="2248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 M  i           l   e            g   e   s      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C034DA-0F7C-4DD9-84FC-357A81D66142}"/>
              </a:ext>
            </a:extLst>
          </p:cNvPr>
          <p:cNvSpPr txBox="1"/>
          <p:nvPr/>
        </p:nvSpPr>
        <p:spPr>
          <a:xfrm>
            <a:off x="3202811" y="5721056"/>
            <a:ext cx="1766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  o      l   d            a   r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3C84F2-F5F4-4201-8BF6-3E1B8AA49C28}"/>
              </a:ext>
            </a:extLst>
          </p:cNvPr>
          <p:cNvSpPr txBox="1"/>
          <p:nvPr/>
        </p:nvSpPr>
        <p:spPr>
          <a:xfrm>
            <a:off x="3007502" y="5952355"/>
            <a:ext cx="1766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i="1" dirty="0">
                <a:solidFill>
                  <a:srgbClr val="FF0000"/>
                </a:solidFill>
              </a:rPr>
              <a:t> C   o     d      W  a    </a:t>
            </a:r>
            <a:endParaRPr 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6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LEARN MORE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https://www.e-sfera.hr/dodatni-digitalni-sadrzaji/542eef83-5a12-4e89-86cd-f5486e7d101b/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3365B-5DC7-4056-B13E-DB135D6A0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5512" y="196850"/>
            <a:ext cx="6374538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32</a:t>
            </a:r>
          </a:p>
          <a:p>
            <a:r>
              <a:rPr lang="hr-HR" dirty="0"/>
              <a:t>Promotri slike na 32. i 33. stranici. Razmisli kako je izgledao život ljudi u 19. stojeću. 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Which</a:t>
            </a:r>
            <a:r>
              <a:rPr lang="hr-HR" dirty="0"/>
              <a:t> </a:t>
            </a:r>
            <a:r>
              <a:rPr lang="hr-HR" dirty="0" err="1"/>
              <a:t>years</a:t>
            </a:r>
            <a:r>
              <a:rPr lang="hr-HR" dirty="0"/>
              <a:t> </a:t>
            </a:r>
            <a:r>
              <a:rPr lang="hr-HR" dirty="0" err="1"/>
              <a:t>belong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19th </a:t>
            </a:r>
            <a:r>
              <a:rPr lang="hr-HR" dirty="0" err="1"/>
              <a:t>century</a:t>
            </a:r>
            <a:r>
              <a:rPr lang="hr-HR" dirty="0"/>
              <a:t>? </a:t>
            </a:r>
            <a:r>
              <a:rPr lang="hr-HR" i="1" dirty="0"/>
              <a:t>Zaokruži godine </a:t>
            </a:r>
            <a:r>
              <a:rPr lang="hr-HR" i="1"/>
              <a:t>koje pripadaju </a:t>
            </a:r>
            <a:r>
              <a:rPr lang="hr-HR" i="1" dirty="0"/>
              <a:t>19. stoljeću.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572D6-AC14-485D-A5B5-6A912A443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245707" cy="6858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455F7-A909-4A90-A4D6-297AF96B9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986" y="3799007"/>
            <a:ext cx="6584345" cy="74918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2B5AC6-1EF2-4146-9C4A-5288EB23F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918" y="4172040"/>
            <a:ext cx="523741" cy="3174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70FD11-EFBF-407F-BD49-5A0395A7B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868" y="4172040"/>
            <a:ext cx="523741" cy="31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04915-F010-4EBB-A22B-5EAE39DA5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9175" y="473351"/>
            <a:ext cx="3280299" cy="5297134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19th </a:t>
            </a:r>
            <a:r>
              <a:rPr lang="hr-HR" dirty="0" err="1"/>
              <a:t>century</a:t>
            </a:r>
            <a:r>
              <a:rPr lang="hr-HR" dirty="0"/>
              <a:t> </a:t>
            </a:r>
            <a:r>
              <a:rPr lang="hr-HR" dirty="0" err="1"/>
              <a:t>Britain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underline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following</a:t>
            </a:r>
            <a:r>
              <a:rPr lang="hr-HR" dirty="0"/>
              <a:t>. </a:t>
            </a:r>
            <a:r>
              <a:rPr lang="hr-HR" i="1" dirty="0"/>
              <a:t>Pročitaj tekst i podvuci sljedeće:</a:t>
            </a:r>
          </a:p>
          <a:p>
            <a:r>
              <a:rPr lang="hr-HR" i="1" dirty="0"/>
              <a:t>koliko je dugo trajalo Viktorijansko doba</a:t>
            </a:r>
          </a:p>
          <a:p>
            <a:r>
              <a:rPr lang="hr-HR" i="1" dirty="0"/>
              <a:t>postotak radničke klase </a:t>
            </a:r>
          </a:p>
          <a:p>
            <a:r>
              <a:rPr lang="hr-HR" i="1" dirty="0"/>
              <a:t>naziv za glavnog slugu</a:t>
            </a:r>
          </a:p>
          <a:p>
            <a:r>
              <a:rPr lang="hr-HR" i="1" dirty="0"/>
              <a:t>proizvod koji su ljudi koristili kako bi prekrili smrad</a:t>
            </a:r>
          </a:p>
          <a:p>
            <a:r>
              <a:rPr lang="hr-HR" i="1" dirty="0"/>
              <a:t>nadimak za 1858. godinu</a:t>
            </a:r>
          </a:p>
          <a:p>
            <a:r>
              <a:rPr lang="hr-HR" i="1" dirty="0"/>
              <a:t>što je bila </a:t>
            </a:r>
            <a:r>
              <a:rPr lang="hr-HR" i="1" dirty="0" err="1"/>
              <a:t>Mummy</a:t>
            </a:r>
            <a:r>
              <a:rPr lang="hr-HR" i="1" dirty="0"/>
              <a:t> Brown?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1250E-050A-4337-8F27-712D3E95A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5" y="0"/>
            <a:ext cx="524865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FC1427-F56A-4E47-AD71-B4158092F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67" y="754853"/>
            <a:ext cx="7735651" cy="582692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E5D9D5-28B1-4E94-BBA0-C1BF812AC619}"/>
              </a:ext>
            </a:extLst>
          </p:cNvPr>
          <p:cNvCxnSpPr/>
          <p:nvPr/>
        </p:nvCxnSpPr>
        <p:spPr>
          <a:xfrm>
            <a:off x="2533650" y="1628775"/>
            <a:ext cx="112395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594E40D-7DB9-4094-B5BA-62C545A94879}"/>
              </a:ext>
            </a:extLst>
          </p:cNvPr>
          <p:cNvCxnSpPr/>
          <p:nvPr/>
        </p:nvCxnSpPr>
        <p:spPr>
          <a:xfrm>
            <a:off x="3133817" y="3719744"/>
            <a:ext cx="390618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4CBDEC-87D1-4503-9044-6C7B695146AC}"/>
              </a:ext>
            </a:extLst>
          </p:cNvPr>
          <p:cNvCxnSpPr/>
          <p:nvPr/>
        </p:nvCxnSpPr>
        <p:spPr>
          <a:xfrm>
            <a:off x="2849732" y="6312023"/>
            <a:ext cx="6036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1B2297-C05D-4C4F-B222-A12732D9DA63}"/>
              </a:ext>
            </a:extLst>
          </p:cNvPr>
          <p:cNvCxnSpPr/>
          <p:nvPr/>
        </p:nvCxnSpPr>
        <p:spPr>
          <a:xfrm>
            <a:off x="6889072" y="2476870"/>
            <a:ext cx="585926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AD7E0F-46C8-4B0C-9C2D-C27D5E4B396C}"/>
              </a:ext>
            </a:extLst>
          </p:cNvPr>
          <p:cNvCxnSpPr/>
          <p:nvPr/>
        </p:nvCxnSpPr>
        <p:spPr>
          <a:xfrm>
            <a:off x="6649375" y="3098307"/>
            <a:ext cx="116297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E91D19E-329B-462F-9075-18AE7FF45A8E}"/>
              </a:ext>
            </a:extLst>
          </p:cNvPr>
          <p:cNvCxnSpPr/>
          <p:nvPr/>
        </p:nvCxnSpPr>
        <p:spPr>
          <a:xfrm>
            <a:off x="5708342" y="6054571"/>
            <a:ext cx="807868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62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9378C-9C4B-4CC1-A3BF-B3D601786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301" y="860425"/>
            <a:ext cx="4267200" cy="3276569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3: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again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words</a:t>
            </a:r>
            <a:r>
              <a:rPr lang="hr-HR" dirty="0"/>
              <a:t>/</a:t>
            </a:r>
            <a:r>
              <a:rPr lang="hr-HR" dirty="0" err="1"/>
              <a:t>expressions</a:t>
            </a:r>
            <a:r>
              <a:rPr lang="hr-HR" dirty="0"/>
              <a:t> </a:t>
            </a:r>
            <a:r>
              <a:rPr lang="hr-HR" dirty="0" err="1"/>
              <a:t>next</a:t>
            </a:r>
            <a:r>
              <a:rPr lang="hr-HR" dirty="0"/>
              <a:t> to </a:t>
            </a:r>
            <a:r>
              <a:rPr lang="hr-HR" dirty="0" err="1"/>
              <a:t>definitions</a:t>
            </a:r>
            <a:r>
              <a:rPr lang="hr-HR" dirty="0"/>
              <a:t>. </a:t>
            </a:r>
            <a:r>
              <a:rPr lang="hr-HR" i="1" dirty="0"/>
              <a:t>Ponovno pročitaj tekst. Prepiši riječi koje su podebljane u tekstu pored značenja.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423492-3AA8-4462-BDD6-0216CFFB5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B863B6-C246-4E0C-B34B-B7A346FAF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2" y="1116384"/>
            <a:ext cx="5963607" cy="518916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130F82-184C-4454-BF71-A29E9EFD3429}"/>
              </a:ext>
            </a:extLst>
          </p:cNvPr>
          <p:cNvSpPr txBox="1"/>
          <p:nvPr/>
        </p:nvSpPr>
        <p:spPr>
          <a:xfrm>
            <a:off x="4804983" y="1642631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wealthy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3FE71D-7272-46A4-BB5C-802540F51B27}"/>
              </a:ext>
            </a:extLst>
          </p:cNvPr>
          <p:cNvSpPr txBox="1"/>
          <p:nvPr/>
        </p:nvSpPr>
        <p:spPr>
          <a:xfrm>
            <a:off x="4876799" y="4479599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obsessed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46E29E-7C8C-4ADB-9830-53BCD1A3622C}"/>
              </a:ext>
            </a:extLst>
          </p:cNvPr>
          <p:cNvSpPr txBox="1"/>
          <p:nvPr/>
        </p:nvSpPr>
        <p:spPr>
          <a:xfrm>
            <a:off x="4327678" y="4769990"/>
            <a:ext cx="282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 </a:t>
            </a:r>
            <a:r>
              <a:rPr lang="hr-HR" i="1" dirty="0" err="1">
                <a:solidFill>
                  <a:srgbClr val="FF0000"/>
                </a:solidFill>
              </a:rPr>
              <a:t>leave</a:t>
            </a:r>
            <a:r>
              <a:rPr lang="hr-HR" i="1" dirty="0">
                <a:solidFill>
                  <a:srgbClr val="FF0000"/>
                </a:solidFill>
              </a:rPr>
              <a:t> a </a:t>
            </a:r>
            <a:r>
              <a:rPr lang="hr-HR" i="1" dirty="0" err="1">
                <a:solidFill>
                  <a:srgbClr val="FF0000"/>
                </a:solidFill>
              </a:rPr>
              <a:t>lot</a:t>
            </a:r>
            <a:r>
              <a:rPr lang="hr-HR" i="1" dirty="0">
                <a:solidFill>
                  <a:srgbClr val="FF0000"/>
                </a:solidFill>
              </a:rPr>
              <a:t> to </a:t>
            </a:r>
            <a:r>
              <a:rPr lang="hr-HR" i="1" dirty="0" err="1">
                <a:solidFill>
                  <a:srgbClr val="FF0000"/>
                </a:solidFill>
              </a:rPr>
              <a:t>be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desired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CCB5EC-F71E-4A27-9678-ABBD7D0EE1D3}"/>
              </a:ext>
            </a:extLst>
          </p:cNvPr>
          <p:cNvSpPr txBox="1"/>
          <p:nvPr/>
        </p:nvSpPr>
        <p:spPr>
          <a:xfrm>
            <a:off x="4885478" y="5019934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 </a:t>
            </a:r>
            <a:r>
              <a:rPr lang="hr-HR" i="1" dirty="0" err="1">
                <a:solidFill>
                  <a:srgbClr val="FF0000"/>
                </a:solidFill>
              </a:rPr>
              <a:t>dispose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589708-258F-4838-A218-6754BA7E90EE}"/>
              </a:ext>
            </a:extLst>
          </p:cNvPr>
          <p:cNvSpPr txBox="1"/>
          <p:nvPr/>
        </p:nvSpPr>
        <p:spPr>
          <a:xfrm>
            <a:off x="4949248" y="5512848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hierarchy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0049E9-FAC4-4EE7-BDFB-7D85E2C6D266}"/>
              </a:ext>
            </a:extLst>
          </p:cNvPr>
          <p:cNvSpPr txBox="1"/>
          <p:nvPr/>
        </p:nvSpPr>
        <p:spPr>
          <a:xfrm>
            <a:off x="4944862" y="5756720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an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ingredient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89B9E4-5FA1-49D9-8C5C-E53E4EBB88C6}"/>
              </a:ext>
            </a:extLst>
          </p:cNvPr>
          <p:cNvSpPr txBox="1"/>
          <p:nvPr/>
        </p:nvSpPr>
        <p:spPr>
          <a:xfrm>
            <a:off x="4576622" y="3177016"/>
            <a:ext cx="2574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 </a:t>
            </a:r>
            <a:r>
              <a:rPr lang="hr-HR" i="1" dirty="0" err="1">
                <a:solidFill>
                  <a:srgbClr val="FF0000"/>
                </a:solidFill>
              </a:rPr>
              <a:t>wait</a:t>
            </a:r>
            <a:r>
              <a:rPr lang="hr-HR" i="1" dirty="0">
                <a:solidFill>
                  <a:srgbClr val="FF0000"/>
                </a:solidFill>
              </a:rPr>
              <a:t> on </a:t>
            </a:r>
            <a:r>
              <a:rPr lang="hr-HR" i="1" dirty="0" err="1">
                <a:solidFill>
                  <a:srgbClr val="FF0000"/>
                </a:solidFill>
              </a:rPr>
              <a:t>hand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foot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3D373C-AB65-48B0-893B-ECF452825AE3}"/>
              </a:ext>
            </a:extLst>
          </p:cNvPr>
          <p:cNvSpPr txBox="1"/>
          <p:nvPr/>
        </p:nvSpPr>
        <p:spPr>
          <a:xfrm>
            <a:off x="4779146" y="3460029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elaborate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3FB366-2ED0-4700-87C3-A9A4FF704C08}"/>
              </a:ext>
            </a:extLst>
          </p:cNvPr>
          <p:cNvSpPr txBox="1"/>
          <p:nvPr/>
        </p:nvSpPr>
        <p:spPr>
          <a:xfrm>
            <a:off x="4374129" y="3905200"/>
            <a:ext cx="275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 live </a:t>
            </a:r>
            <a:r>
              <a:rPr lang="hr-HR" i="1" dirty="0" err="1">
                <a:solidFill>
                  <a:srgbClr val="FF0000"/>
                </a:solidFill>
              </a:rPr>
              <a:t>in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lap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of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luxury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F69D29-B3ED-4F66-88C9-7480DC7073E5}"/>
              </a:ext>
            </a:extLst>
          </p:cNvPr>
          <p:cNvSpPr txBox="1"/>
          <p:nvPr/>
        </p:nvSpPr>
        <p:spPr>
          <a:xfrm>
            <a:off x="4833209" y="4165506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occupation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29FB17-607A-46E5-9EC2-6923E01F10E6}"/>
              </a:ext>
            </a:extLst>
          </p:cNvPr>
          <p:cNvSpPr txBox="1"/>
          <p:nvPr/>
        </p:nvSpPr>
        <p:spPr>
          <a:xfrm>
            <a:off x="4793942" y="1927688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 </a:t>
            </a:r>
            <a:r>
              <a:rPr lang="hr-HR" i="1" dirty="0" err="1">
                <a:solidFill>
                  <a:srgbClr val="FF0000"/>
                </a:solidFill>
              </a:rPr>
              <a:t>have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it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made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354645-9EB9-4DE5-81D6-14F8069F7628}"/>
              </a:ext>
            </a:extLst>
          </p:cNvPr>
          <p:cNvSpPr txBox="1"/>
          <p:nvPr/>
        </p:nvSpPr>
        <p:spPr>
          <a:xfrm>
            <a:off x="4833208" y="2169009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principal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C6A7A0-B728-4BD2-9D89-620F6C41EEC0}"/>
              </a:ext>
            </a:extLst>
          </p:cNvPr>
          <p:cNvSpPr txBox="1"/>
          <p:nvPr/>
        </p:nvSpPr>
        <p:spPr>
          <a:xfrm>
            <a:off x="4833209" y="2468956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gender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AA1250-D886-4AC7-9226-5072AA6E8664}"/>
              </a:ext>
            </a:extLst>
          </p:cNvPr>
          <p:cNvSpPr txBox="1"/>
          <p:nvPr/>
        </p:nvSpPr>
        <p:spPr>
          <a:xfrm>
            <a:off x="4779145" y="2919694"/>
            <a:ext cx="183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indoor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plumbing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7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47993-0AFA-4172-96B2-2C1B1017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635" y="482600"/>
            <a:ext cx="5841415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Choose</a:t>
            </a:r>
            <a:r>
              <a:rPr lang="hr-HR" dirty="0"/>
              <a:t> one set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them</a:t>
            </a:r>
            <a:r>
              <a:rPr lang="hr-HR" dirty="0"/>
              <a:t>. </a:t>
            </a:r>
            <a:r>
              <a:rPr lang="hr-HR" i="1" dirty="0"/>
              <a:t>Odaberi jednu skupinu pitanja i odgovori na njih u bilježnicu.</a:t>
            </a:r>
          </a:p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Go</a:t>
            </a:r>
            <a:r>
              <a:rPr lang="hr-HR" dirty="0"/>
              <a:t> online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out</a:t>
            </a:r>
            <a:r>
              <a:rPr lang="hr-HR" dirty="0"/>
              <a:t>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were</a:t>
            </a:r>
            <a:r>
              <a:rPr lang="hr-HR" dirty="0"/>
              <a:t> </a:t>
            </a:r>
            <a:r>
              <a:rPr lang="hr-HR" dirty="0" err="1"/>
              <a:t>their</a:t>
            </a:r>
            <a:r>
              <a:rPr lang="hr-HR" dirty="0"/>
              <a:t> </a:t>
            </a:r>
            <a:r>
              <a:rPr lang="hr-HR" dirty="0" err="1"/>
              <a:t>chores</a:t>
            </a:r>
            <a:r>
              <a:rPr lang="hr-HR" dirty="0"/>
              <a:t>. </a:t>
            </a:r>
            <a:r>
              <a:rPr lang="hr-HR" i="1" dirty="0"/>
              <a:t>Pretraži Internet i zapiši što su bile obaveze sluga u viktorijansko vrijeme.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2E76CE-40D0-4CFE-B9D7-3CC50579F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DE284D-976B-4CDE-B327-A8BBDDEA1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46" y="4170464"/>
            <a:ext cx="6336406" cy="220493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EB6B9C-4E8F-4721-AE25-1DB0EB930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117" y="3977903"/>
            <a:ext cx="3914395" cy="220493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4896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E010C-4C6E-40B7-B287-01C20621E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4947" y="948308"/>
            <a:ext cx="3219449" cy="3032125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26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mistakes</a:t>
            </a:r>
            <a:r>
              <a:rPr lang="hr-HR" dirty="0"/>
              <a:t>. </a:t>
            </a:r>
            <a:r>
              <a:rPr lang="hr-HR" i="1" dirty="0"/>
              <a:t>Ispravi greške.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886D61-7477-4609-BB3A-7BC2A18CF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03" y="572402"/>
            <a:ext cx="7572986" cy="551768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C0F836-029C-4CBC-80A9-7AF509C89E60}"/>
              </a:ext>
            </a:extLst>
          </p:cNvPr>
          <p:cNvSpPr txBox="1"/>
          <p:nvPr/>
        </p:nvSpPr>
        <p:spPr>
          <a:xfrm>
            <a:off x="1136342" y="1819922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Vistoria’s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E251C3-1618-4BAF-83ED-656F235EAC15}"/>
              </a:ext>
            </a:extLst>
          </p:cNvPr>
          <p:cNvSpPr txBox="1"/>
          <p:nvPr/>
        </p:nvSpPr>
        <p:spPr>
          <a:xfrm>
            <a:off x="1377519" y="3425755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servants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C5C4EF-62AD-4BCD-AF76-5352B0D520B4}"/>
              </a:ext>
            </a:extLst>
          </p:cNvPr>
          <p:cNvSpPr txBox="1"/>
          <p:nvPr/>
        </p:nvSpPr>
        <p:spPr>
          <a:xfrm>
            <a:off x="3231472" y="2397884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working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FE5461-064B-4753-B77B-2F1FE2E29F47}"/>
              </a:ext>
            </a:extLst>
          </p:cNvPr>
          <p:cNvSpPr txBox="1"/>
          <p:nvPr/>
        </p:nvSpPr>
        <p:spPr>
          <a:xfrm>
            <a:off x="2621872" y="2095038"/>
            <a:ext cx="157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hierarhically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C12744-E444-4987-8917-CA85627A8A0A}"/>
              </a:ext>
            </a:extLst>
          </p:cNvPr>
          <p:cNvSpPr txBox="1"/>
          <p:nvPr/>
        </p:nvSpPr>
        <p:spPr>
          <a:xfrm>
            <a:off x="2109185" y="5576761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paint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92A1E1-E6D8-418E-8615-1E18E9AF9757}"/>
              </a:ext>
            </a:extLst>
          </p:cNvPr>
          <p:cNvSpPr txBox="1"/>
          <p:nvPr/>
        </p:nvSpPr>
        <p:spPr>
          <a:xfrm>
            <a:off x="6096000" y="4215413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sewage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057CA5-0462-44AB-85B5-433A4043156E}"/>
              </a:ext>
            </a:extLst>
          </p:cNvPr>
          <p:cNvSpPr txBox="1"/>
          <p:nvPr/>
        </p:nvSpPr>
        <p:spPr>
          <a:xfrm>
            <a:off x="5138504" y="3425755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ladies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0074F5-92B5-4474-9FFF-16E746FCC52E}"/>
              </a:ext>
            </a:extLst>
          </p:cNvPr>
          <p:cNvSpPr txBox="1"/>
          <p:nvPr/>
        </p:nvSpPr>
        <p:spPr>
          <a:xfrm>
            <a:off x="3957774" y="3692029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employed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DD7868-AC24-49B6-98BA-5E39C450C691}"/>
              </a:ext>
            </a:extLst>
          </p:cNvPr>
          <p:cNvSpPr txBox="1"/>
          <p:nvPr/>
        </p:nvSpPr>
        <p:spPr>
          <a:xfrm>
            <a:off x="1862184" y="5305826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Egyptian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F8EAF4-69DA-4500-8E77-8D335F367D64}"/>
              </a:ext>
            </a:extLst>
          </p:cNvPr>
          <p:cNvSpPr txBox="1"/>
          <p:nvPr/>
        </p:nvSpPr>
        <p:spPr>
          <a:xfrm>
            <a:off x="6664173" y="4499414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Great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EFF9CB-A662-4C9A-A225-C4C5B426AA9F}"/>
              </a:ext>
            </a:extLst>
          </p:cNvPr>
          <p:cNvSpPr txBox="1"/>
          <p:nvPr/>
        </p:nvSpPr>
        <p:spPr>
          <a:xfrm>
            <a:off x="1377518" y="4215413"/>
            <a:ext cx="1463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didn’t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have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BBD067-7DB4-4CD2-9FC6-B23319317A7D}"/>
              </a:ext>
            </a:extLst>
          </p:cNvPr>
          <p:cNvSpPr txBox="1"/>
          <p:nvPr/>
        </p:nvSpPr>
        <p:spPr>
          <a:xfrm>
            <a:off x="2254928" y="3415131"/>
            <a:ext cx="124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Gentlemen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F7D8D0-7909-423E-B49D-6E0790201334}"/>
              </a:ext>
            </a:extLst>
          </p:cNvPr>
          <p:cNvSpPr txBox="1"/>
          <p:nvPr/>
        </p:nvSpPr>
        <p:spPr>
          <a:xfrm>
            <a:off x="2461428" y="2619540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factories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25BE2E-3EAC-4FC5-A98E-BEC05C5F5157}"/>
              </a:ext>
            </a:extLst>
          </p:cNvPr>
          <p:cNvSpPr txBox="1"/>
          <p:nvPr/>
        </p:nvSpPr>
        <p:spPr>
          <a:xfrm>
            <a:off x="6843852" y="4783415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theatre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A67D77-C7C7-42A8-A40D-76D89A58C4D6}"/>
              </a:ext>
            </a:extLst>
          </p:cNvPr>
          <p:cNvSpPr txBox="1"/>
          <p:nvPr/>
        </p:nvSpPr>
        <p:spPr>
          <a:xfrm>
            <a:off x="4412202" y="5016376"/>
            <a:ext cx="118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horse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9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76715-C837-49A0-B249-E4B30E746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3182" y="1153388"/>
            <a:ext cx="2857870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pairs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translate</a:t>
            </a:r>
            <a:r>
              <a:rPr lang="hr-HR" dirty="0"/>
              <a:t>. </a:t>
            </a:r>
            <a:r>
              <a:rPr lang="hr-HR" i="1" dirty="0"/>
              <a:t>Pronađi parove i prevedi.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3150A-5BF1-48C7-BF54-50C6F317B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75" r="4733" b="-1"/>
          <a:stretch/>
        </p:blipFill>
        <p:spPr>
          <a:xfrm>
            <a:off x="420950" y="834501"/>
            <a:ext cx="8488636" cy="504251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10790B-69E0-497D-AB92-FA97B6EC5450}"/>
              </a:ext>
            </a:extLst>
          </p:cNvPr>
          <p:cNvSpPr txBox="1"/>
          <p:nvPr/>
        </p:nvSpPr>
        <p:spPr>
          <a:xfrm>
            <a:off x="4350058" y="1677880"/>
            <a:ext cx="4559528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class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radnička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 life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javni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život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lady’s maid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sluškinja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indoor plumbing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unutarnji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vodovod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sewage system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kanalizacija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dispose waste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hr-H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odlaganje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otpada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The River Thames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rijeka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Temza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dinner party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večernja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zabava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theatre show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kazališna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predstava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ballroom dance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circus act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cirkuska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točka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 magic trick </a:t>
            </a:r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mađioničarski</a:t>
            </a: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trik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66FBB-740D-4024-8B00-61F38327C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7760" y="1111250"/>
            <a:ext cx="3638627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. </a:t>
            </a:r>
            <a:r>
              <a:rPr lang="hr-HR" i="1" dirty="0"/>
              <a:t>Dovrši rečenice.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CDE622-1880-40D9-BF6A-8387CAC9F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68" y="458327"/>
            <a:ext cx="7592567" cy="570434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4D339-AE86-4582-BAFB-C38DBF64353B}"/>
              </a:ext>
            </a:extLst>
          </p:cNvPr>
          <p:cNvSpPr txBox="1"/>
          <p:nvPr/>
        </p:nvSpPr>
        <p:spPr>
          <a:xfrm>
            <a:off x="1198485" y="2370338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hierarchy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D5F56F-5194-429E-A87F-22914BCD85BF}"/>
              </a:ext>
            </a:extLst>
          </p:cNvPr>
          <p:cNvSpPr txBox="1"/>
          <p:nvPr/>
        </p:nvSpPr>
        <p:spPr>
          <a:xfrm>
            <a:off x="4503939" y="4027952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gender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B2E27D-5407-4B00-9255-C187B2C8970F}"/>
              </a:ext>
            </a:extLst>
          </p:cNvPr>
          <p:cNvSpPr txBox="1"/>
          <p:nvPr/>
        </p:nvSpPr>
        <p:spPr>
          <a:xfrm>
            <a:off x="1601615" y="4587149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principal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E1E5C3-27E6-49E3-A54E-31B8CD03E881}"/>
              </a:ext>
            </a:extLst>
          </p:cNvPr>
          <p:cNvSpPr txBox="1"/>
          <p:nvPr/>
        </p:nvSpPr>
        <p:spPr>
          <a:xfrm>
            <a:off x="3994395" y="4812715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occupation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EB8B7A-D2E9-4FEA-A9B7-23FC8C610586}"/>
              </a:ext>
            </a:extLst>
          </p:cNvPr>
          <p:cNvSpPr txBox="1"/>
          <p:nvPr/>
        </p:nvSpPr>
        <p:spPr>
          <a:xfrm>
            <a:off x="1503284" y="5129953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obsessed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93CC01-B0AD-42FA-8CC2-43442C0C0EB1}"/>
              </a:ext>
            </a:extLst>
          </p:cNvPr>
          <p:cNvSpPr txBox="1"/>
          <p:nvPr/>
        </p:nvSpPr>
        <p:spPr>
          <a:xfrm>
            <a:off x="3003612" y="5670826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scrubbing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BB9BB0-768E-4F67-869E-FCB3961F991E}"/>
              </a:ext>
            </a:extLst>
          </p:cNvPr>
          <p:cNvSpPr txBox="1"/>
          <p:nvPr/>
        </p:nvSpPr>
        <p:spPr>
          <a:xfrm>
            <a:off x="4189551" y="3508395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elaborate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2ABE8A-1D8F-48A8-ABFD-D5692BCADF2F}"/>
              </a:ext>
            </a:extLst>
          </p:cNvPr>
          <p:cNvSpPr txBox="1"/>
          <p:nvPr/>
        </p:nvSpPr>
        <p:spPr>
          <a:xfrm>
            <a:off x="1059402" y="3216389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ingredient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7AE8F2-3350-4BB8-B23C-83CD4616A19C}"/>
              </a:ext>
            </a:extLst>
          </p:cNvPr>
          <p:cNvSpPr txBox="1"/>
          <p:nvPr/>
        </p:nvSpPr>
        <p:spPr>
          <a:xfrm>
            <a:off x="3689596" y="2660771"/>
            <a:ext cx="150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odour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96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4B1C9-B085-4835-B96A-50F175B01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8578" y="1253331"/>
            <a:ext cx="2715827" cy="4351338"/>
          </a:xfrm>
        </p:spPr>
        <p:txBody>
          <a:bodyPr/>
          <a:lstStyle/>
          <a:p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/>
              <a:t>Zaokruži točan odgovor.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CEC1C9-1854-4398-9588-BE8DA05C0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90" y="449440"/>
            <a:ext cx="6018100" cy="304256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63955A-EC57-4E50-9D9B-0103A008C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921" y="3656482"/>
            <a:ext cx="6156101" cy="296369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A500B0-D8B3-460F-B354-B1DCF1824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716898"/>
            <a:ext cx="374600" cy="317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A2CED6-1AAA-4A6F-B9AE-1BAB1A1F9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145" y="5876086"/>
            <a:ext cx="374600" cy="3170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646D64-6935-4181-9FD0-82A5B4BA9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215" y="5876086"/>
            <a:ext cx="374600" cy="3170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5A2093-C8E2-4D65-ACBB-A4E071038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779" y="2533427"/>
            <a:ext cx="374600" cy="3170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B95C05-C91F-4823-B6C0-4A54EF4E1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145" y="4514844"/>
            <a:ext cx="374600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72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472</Words>
  <Application>Microsoft Office PowerPoint</Application>
  <PresentationFormat>Widescreen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sustava Office</vt:lpstr>
      <vt:lpstr>Unit 2: Lesson 1  You rang, M’Lord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32</cp:revision>
  <dcterms:created xsi:type="dcterms:W3CDTF">2021-09-01T06:25:32Z</dcterms:created>
  <dcterms:modified xsi:type="dcterms:W3CDTF">2021-10-23T17:06:00Z</dcterms:modified>
</cp:coreProperties>
</file>